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2852400"/>
  <p:notesSz cx="6858000" cy="9144000"/>
  <p:embeddedFontLst>
    <p:embeddedFont>
      <p:font typeface="Roboto Bold" charset="1" panose="02000000000000000000"/>
      <p:regular r:id="rId31"/>
    </p:embeddedFont>
    <p:embeddedFont>
      <p:font typeface="Open Sans" charset="1" panose="020B0606030504020204"/>
      <p:regular r:id="rId32"/>
    </p:embeddedFont>
    <p:embeddedFont>
      <p:font typeface="Roboto" charset="1" panose="02000000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6.png" Type="http://schemas.openxmlformats.org/officeDocument/2006/relationships/image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G6VLncJBk.mp4" Type="http://schemas.openxmlformats.org/officeDocument/2006/relationships/video"/><Relationship Id="rId4" Target="../media/VAG6VLncJBk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9621" y="1974402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6481425" y="4361293"/>
            <a:ext cx="0" cy="58735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788955" y="5753715"/>
            <a:ext cx="5527257" cy="5527257"/>
          </a:xfrm>
          <a:custGeom>
            <a:avLst/>
            <a:gdLst/>
            <a:ahLst/>
            <a:cxnLst/>
            <a:rect r="r" b="b" t="t" l="l"/>
            <a:pathLst>
              <a:path h="5527257" w="5527257">
                <a:moveTo>
                  <a:pt x="0" y="0"/>
                </a:moveTo>
                <a:lnTo>
                  <a:pt x="5527257" y="0"/>
                </a:lnTo>
                <a:lnTo>
                  <a:pt x="5527257" y="5527257"/>
                </a:lnTo>
                <a:lnTo>
                  <a:pt x="0" y="5527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01352" y="2209795"/>
            <a:ext cx="5720116" cy="1268968"/>
          </a:xfrm>
          <a:custGeom>
            <a:avLst/>
            <a:gdLst/>
            <a:ahLst/>
            <a:cxnLst/>
            <a:rect r="r" b="b" t="t" l="l"/>
            <a:pathLst>
              <a:path h="1268968" w="5720116">
                <a:moveTo>
                  <a:pt x="0" y="0"/>
                </a:moveTo>
                <a:lnTo>
                  <a:pt x="5720115" y="0"/>
                </a:lnTo>
                <a:lnTo>
                  <a:pt x="5720115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8074" y="5074265"/>
            <a:ext cx="142617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Plataforma de Gestión Clínica Inteligente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92884"/>
            <a:ext cx="10472652" cy="205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2"/>
              </a:lnSpc>
            </a:pPr>
            <a:r>
              <a:rPr lang="en-US" sz="12015" b="true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Medinfo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655" y="7757866"/>
            <a:ext cx="7015923" cy="2294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0"/>
              </a:lnSpc>
            </a:pPr>
          </a:p>
          <a:p>
            <a:pPr algn="l">
              <a:lnSpc>
                <a:spcPts val="226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Autores: Mauricio Guzmán – Matías Rodríguez – Rafel Díaz</a:t>
            </a:r>
          </a:p>
          <a:p>
            <a:pPr algn="l">
              <a:lnSpc>
                <a:spcPts val="2260"/>
              </a:lnSpc>
            </a:pPr>
          </a:p>
          <a:p>
            <a:pPr algn="l">
              <a:lnSpc>
                <a:spcPts val="226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Asignatura: Capstone – PTY4614</a:t>
            </a:r>
          </a:p>
          <a:p>
            <a:pPr algn="l">
              <a:lnSpc>
                <a:spcPts val="226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Profesor: Lionel Pizarro</a:t>
            </a:r>
          </a:p>
          <a:p>
            <a:pPr algn="l">
              <a:lnSpc>
                <a:spcPts val="2260"/>
              </a:lnSpc>
            </a:pPr>
          </a:p>
          <a:p>
            <a:pPr algn="l">
              <a:lnSpc>
                <a:spcPts val="226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Año: 2025</a:t>
            </a:r>
          </a:p>
          <a:p>
            <a:pPr algn="l">
              <a:lnSpc>
                <a:spcPts val="226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97427" y="3745181"/>
            <a:ext cx="16711249" cy="5368388"/>
          </a:xfrm>
          <a:custGeom>
            <a:avLst/>
            <a:gdLst/>
            <a:ahLst/>
            <a:cxnLst/>
            <a:rect r="r" b="b" t="t" l="l"/>
            <a:pathLst>
              <a:path h="5368388" w="16711249">
                <a:moveTo>
                  <a:pt x="0" y="0"/>
                </a:moveTo>
                <a:lnTo>
                  <a:pt x="16711249" y="0"/>
                </a:lnTo>
                <a:lnTo>
                  <a:pt x="16711249" y="5368388"/>
                </a:lnTo>
                <a:lnTo>
                  <a:pt x="0" y="536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0030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Cronograma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875" y="1800225"/>
            <a:ext cx="17259300" cy="9553005"/>
            <a:chOff x="0" y="0"/>
            <a:chExt cx="4545659" cy="25160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516018"/>
            </a:xfrm>
            <a:custGeom>
              <a:avLst/>
              <a:gdLst/>
              <a:ahLst/>
              <a:cxnLst/>
              <a:rect r="r" b="b" t="t" l="l"/>
              <a:pathLst>
                <a:path h="251601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516018"/>
                  </a:lnTo>
                  <a:lnTo>
                    <a:pt x="0" y="2516018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573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708910"/>
            <a:ext cx="6450946" cy="4085599"/>
          </a:xfrm>
          <a:custGeom>
            <a:avLst/>
            <a:gdLst/>
            <a:ahLst/>
            <a:cxnLst/>
            <a:rect r="r" b="b" t="t" l="l"/>
            <a:pathLst>
              <a:path h="4085599" w="6450946">
                <a:moveTo>
                  <a:pt x="0" y="0"/>
                </a:moveTo>
                <a:lnTo>
                  <a:pt x="6450946" y="0"/>
                </a:lnTo>
                <a:lnTo>
                  <a:pt x="6450946" y="4085599"/>
                </a:lnTo>
                <a:lnTo>
                  <a:pt x="0" y="408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794509"/>
            <a:ext cx="6450946" cy="2190242"/>
          </a:xfrm>
          <a:custGeom>
            <a:avLst/>
            <a:gdLst/>
            <a:ahLst/>
            <a:cxnLst/>
            <a:rect r="r" b="b" t="t" l="l"/>
            <a:pathLst>
              <a:path h="2190242" w="6450946">
                <a:moveTo>
                  <a:pt x="0" y="0"/>
                </a:moveTo>
                <a:lnTo>
                  <a:pt x="6450946" y="0"/>
                </a:lnTo>
                <a:lnTo>
                  <a:pt x="6450946" y="2190242"/>
                </a:lnTo>
                <a:lnTo>
                  <a:pt x="0" y="2190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314575"/>
            <a:ext cx="7393879" cy="5244159"/>
          </a:xfrm>
          <a:custGeom>
            <a:avLst/>
            <a:gdLst/>
            <a:ahLst/>
            <a:cxnLst/>
            <a:rect r="r" b="b" t="t" l="l"/>
            <a:pathLst>
              <a:path h="5244159" w="7393879">
                <a:moveTo>
                  <a:pt x="0" y="0"/>
                </a:moveTo>
                <a:lnTo>
                  <a:pt x="7393879" y="0"/>
                </a:lnTo>
                <a:lnTo>
                  <a:pt x="7393879" y="5244159"/>
                </a:lnTo>
                <a:lnTo>
                  <a:pt x="0" y="5244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9146054"/>
            <a:ext cx="6450946" cy="1844364"/>
          </a:xfrm>
          <a:custGeom>
            <a:avLst/>
            <a:gdLst/>
            <a:ahLst/>
            <a:cxnLst/>
            <a:rect r="r" b="b" t="t" l="l"/>
            <a:pathLst>
              <a:path h="1844364" w="6450946">
                <a:moveTo>
                  <a:pt x="0" y="0"/>
                </a:moveTo>
                <a:lnTo>
                  <a:pt x="6450946" y="0"/>
                </a:lnTo>
                <a:lnTo>
                  <a:pt x="6450946" y="1844364"/>
                </a:lnTo>
                <a:lnTo>
                  <a:pt x="0" y="1844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55395" y="8131258"/>
            <a:ext cx="8268903" cy="1706985"/>
          </a:xfrm>
          <a:custGeom>
            <a:avLst/>
            <a:gdLst/>
            <a:ahLst/>
            <a:cxnLst/>
            <a:rect r="r" b="b" t="t" l="l"/>
            <a:pathLst>
              <a:path h="1706985" w="8268903">
                <a:moveTo>
                  <a:pt x="0" y="0"/>
                </a:moveTo>
                <a:lnTo>
                  <a:pt x="8268903" y="0"/>
                </a:lnTo>
                <a:lnTo>
                  <a:pt x="8268903" y="1706986"/>
                </a:lnTo>
                <a:lnTo>
                  <a:pt x="0" y="1706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88595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Inversión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479084" y="8114092"/>
            <a:ext cx="2130185" cy="2031664"/>
          </a:xfrm>
          <a:custGeom>
            <a:avLst/>
            <a:gdLst/>
            <a:ahLst/>
            <a:cxnLst/>
            <a:rect r="r" b="b" t="t" l="l"/>
            <a:pathLst>
              <a:path h="2031664" w="2130185">
                <a:moveTo>
                  <a:pt x="0" y="0"/>
                </a:moveTo>
                <a:lnTo>
                  <a:pt x="2130185" y="0"/>
                </a:lnTo>
                <a:lnTo>
                  <a:pt x="2130185" y="2031664"/>
                </a:lnTo>
                <a:lnTo>
                  <a:pt x="0" y="2031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16717" y="2878809"/>
            <a:ext cx="2213588" cy="2412630"/>
          </a:xfrm>
          <a:custGeom>
            <a:avLst/>
            <a:gdLst/>
            <a:ahLst/>
            <a:cxnLst/>
            <a:rect r="r" b="b" t="t" l="l"/>
            <a:pathLst>
              <a:path h="2412630" w="2213588">
                <a:moveTo>
                  <a:pt x="0" y="0"/>
                </a:moveTo>
                <a:lnTo>
                  <a:pt x="2213588" y="0"/>
                </a:lnTo>
                <a:lnTo>
                  <a:pt x="2213588" y="2412630"/>
                </a:lnTo>
                <a:lnTo>
                  <a:pt x="0" y="241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68870" y="3263353"/>
            <a:ext cx="1854245" cy="1854245"/>
          </a:xfrm>
          <a:custGeom>
            <a:avLst/>
            <a:gdLst/>
            <a:ahLst/>
            <a:cxnLst/>
            <a:rect r="r" b="b" t="t" l="l"/>
            <a:pathLst>
              <a:path h="1854245" w="1854245">
                <a:moveTo>
                  <a:pt x="0" y="0"/>
                </a:moveTo>
                <a:lnTo>
                  <a:pt x="1854245" y="0"/>
                </a:lnTo>
                <a:lnTo>
                  <a:pt x="1854245" y="1854246"/>
                </a:lnTo>
                <a:lnTo>
                  <a:pt x="0" y="1854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11719" y="3189408"/>
            <a:ext cx="2064997" cy="1928191"/>
          </a:xfrm>
          <a:custGeom>
            <a:avLst/>
            <a:gdLst/>
            <a:ahLst/>
            <a:cxnLst/>
            <a:rect r="r" b="b" t="t" l="l"/>
            <a:pathLst>
              <a:path h="1928191" w="2064997">
                <a:moveTo>
                  <a:pt x="0" y="0"/>
                </a:moveTo>
                <a:lnTo>
                  <a:pt x="2064997" y="0"/>
                </a:lnTo>
                <a:lnTo>
                  <a:pt x="2064997" y="1928191"/>
                </a:lnTo>
                <a:lnTo>
                  <a:pt x="0" y="19281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33645" y="5744350"/>
            <a:ext cx="2181992" cy="2275872"/>
          </a:xfrm>
          <a:custGeom>
            <a:avLst/>
            <a:gdLst/>
            <a:ahLst/>
            <a:cxnLst/>
            <a:rect r="r" b="b" t="t" l="l"/>
            <a:pathLst>
              <a:path h="2275872" w="2181992">
                <a:moveTo>
                  <a:pt x="0" y="0"/>
                </a:moveTo>
                <a:lnTo>
                  <a:pt x="2181992" y="0"/>
                </a:lnTo>
                <a:lnTo>
                  <a:pt x="2181992" y="2275871"/>
                </a:lnTo>
                <a:lnTo>
                  <a:pt x="0" y="2275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62491" y="6122563"/>
            <a:ext cx="3388183" cy="3795318"/>
          </a:xfrm>
          <a:custGeom>
            <a:avLst/>
            <a:gdLst/>
            <a:ahLst/>
            <a:cxnLst/>
            <a:rect r="r" b="b" t="t" l="l"/>
            <a:pathLst>
              <a:path h="3795318" w="3388183">
                <a:moveTo>
                  <a:pt x="0" y="0"/>
                </a:moveTo>
                <a:lnTo>
                  <a:pt x="3388183" y="0"/>
                </a:lnTo>
                <a:lnTo>
                  <a:pt x="3388183" y="3795317"/>
                </a:lnTo>
                <a:lnTo>
                  <a:pt x="0" y="3795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946074"/>
            <a:ext cx="7204090" cy="719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8"/>
              </a:lnSpc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rontend: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Angular (Dashboard)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Ionic (App Pacientes)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React (Panel Admin)</a:t>
            </a:r>
          </a:p>
          <a:p>
            <a:pPr algn="l">
              <a:lnSpc>
                <a:spcPts val="4098"/>
              </a:lnSpc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Backend: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Flask REST API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Validación, seguridad, IA, mensajería</a:t>
            </a:r>
          </a:p>
          <a:p>
            <a:pPr algn="l">
              <a:lnSpc>
                <a:spcPts val="4098"/>
              </a:lnSpc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Base de Datos: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PostgreSQL (42 tablas)</a:t>
            </a:r>
          </a:p>
          <a:p>
            <a:pPr algn="l">
              <a:lnSpc>
                <a:spcPts val="4098"/>
              </a:lnSpc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Servicios: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Firebase FCM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Twilio WhatsApp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Gemini IA</a:t>
            </a:r>
          </a:p>
          <a:p>
            <a:pPr algn="l">
              <a:lnSpc>
                <a:spcPts val="409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14350" y="182880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Arquitectura General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042933" y="3092967"/>
            <a:ext cx="189857" cy="7451208"/>
            <a:chOff x="0" y="0"/>
            <a:chExt cx="40107" cy="15740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38340" y="0"/>
            <a:ext cx="7027208" cy="14395282"/>
            <a:chOff x="0" y="0"/>
            <a:chExt cx="1996458" cy="40897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58" cy="4089758"/>
            </a:xfrm>
            <a:custGeom>
              <a:avLst/>
              <a:gdLst/>
              <a:ahLst/>
              <a:cxnLst/>
              <a:rect r="r" b="b" t="t" l="l"/>
              <a:pathLst>
                <a:path h="4089758" w="1996458">
                  <a:moveTo>
                    <a:pt x="0" y="0"/>
                  </a:moveTo>
                  <a:lnTo>
                    <a:pt x="1996458" y="0"/>
                  </a:lnTo>
                  <a:lnTo>
                    <a:pt x="1996458" y="4089758"/>
                  </a:lnTo>
                  <a:lnTo>
                    <a:pt x="0" y="4089758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996458" cy="4165958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37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37206" y="4552646"/>
            <a:ext cx="106794" cy="4191304"/>
            <a:chOff x="0" y="0"/>
            <a:chExt cx="40107" cy="1574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0107" cy="159312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115160" y="642938"/>
            <a:ext cx="4627554" cy="12215812"/>
          </a:xfrm>
          <a:custGeom>
            <a:avLst/>
            <a:gdLst/>
            <a:ahLst/>
            <a:cxnLst/>
            <a:rect r="r" b="b" t="t" l="l"/>
            <a:pathLst>
              <a:path h="12215812" w="4627554">
                <a:moveTo>
                  <a:pt x="0" y="0"/>
                </a:moveTo>
                <a:lnTo>
                  <a:pt x="4627554" y="0"/>
                </a:lnTo>
                <a:lnTo>
                  <a:pt x="4627554" y="12215812"/>
                </a:lnTo>
                <a:lnTo>
                  <a:pt x="0" y="12215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0" t="0" r="-182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00752" y="179427"/>
            <a:ext cx="2807428" cy="46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337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Casos de uso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24640" y="3013445"/>
            <a:ext cx="13850109" cy="7253995"/>
          </a:xfrm>
          <a:custGeom>
            <a:avLst/>
            <a:gdLst/>
            <a:ahLst/>
            <a:cxnLst/>
            <a:rect r="r" b="b" t="t" l="l"/>
            <a:pathLst>
              <a:path h="7253995" w="13850109">
                <a:moveTo>
                  <a:pt x="0" y="0"/>
                </a:moveTo>
                <a:lnTo>
                  <a:pt x="13850109" y="0"/>
                </a:lnTo>
                <a:lnTo>
                  <a:pt x="13850109" y="7253995"/>
                </a:lnTo>
                <a:lnTo>
                  <a:pt x="0" y="7253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182880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Arquitectura logica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08520" y="3159165"/>
            <a:ext cx="5421357" cy="8413710"/>
            <a:chOff x="0" y="0"/>
            <a:chExt cx="7228477" cy="1121828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379090" cy="137909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11758" y="122713"/>
              <a:ext cx="253142" cy="9934944"/>
              <a:chOff x="0" y="0"/>
              <a:chExt cx="40107" cy="15740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0107" cy="1574075"/>
              </a:xfrm>
              <a:custGeom>
                <a:avLst/>
                <a:gdLst/>
                <a:ahLst/>
                <a:cxnLst/>
                <a:rect r="r" b="b" t="t" l="l"/>
                <a:pathLst>
                  <a:path h="1574075" w="40107">
                    <a:moveTo>
                      <a:pt x="0" y="0"/>
                    </a:moveTo>
                    <a:lnTo>
                      <a:pt x="40107" y="0"/>
                    </a:lnTo>
                    <a:lnTo>
                      <a:pt x="40107" y="1574075"/>
                    </a:lnTo>
                    <a:lnTo>
                      <a:pt x="0" y="1574075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40107" cy="1602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5098588"/>
              <a:ext cx="1379090" cy="1379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2309" y="3389298"/>
              <a:ext cx="1379090" cy="1379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8517168"/>
              <a:ext cx="1379090" cy="1379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1680008"/>
              <a:ext cx="1379090" cy="137909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6807878"/>
              <a:ext cx="1379090" cy="137909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272129" y="1861284"/>
              <a:ext cx="834832" cy="1016538"/>
            </a:xfrm>
            <a:custGeom>
              <a:avLst/>
              <a:gdLst/>
              <a:ahLst/>
              <a:cxnLst/>
              <a:rect r="r" b="b" t="t" l="l"/>
              <a:pathLst>
                <a:path h="1016538" w="834832">
                  <a:moveTo>
                    <a:pt x="0" y="0"/>
                  </a:moveTo>
                  <a:lnTo>
                    <a:pt x="834832" y="0"/>
                  </a:lnTo>
                  <a:lnTo>
                    <a:pt x="834832" y="1016538"/>
                  </a:lnTo>
                  <a:lnTo>
                    <a:pt x="0" y="1016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13444" y="324733"/>
              <a:ext cx="952202" cy="729625"/>
            </a:xfrm>
            <a:custGeom>
              <a:avLst/>
              <a:gdLst/>
              <a:ahLst/>
              <a:cxnLst/>
              <a:rect r="r" b="b" t="t" l="l"/>
              <a:pathLst>
                <a:path h="729625" w="952202">
                  <a:moveTo>
                    <a:pt x="0" y="0"/>
                  </a:moveTo>
                  <a:lnTo>
                    <a:pt x="952202" y="0"/>
                  </a:lnTo>
                  <a:lnTo>
                    <a:pt x="952202" y="729625"/>
                  </a:lnTo>
                  <a:lnTo>
                    <a:pt x="0" y="729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74075" y="3565950"/>
              <a:ext cx="1030941" cy="1025786"/>
            </a:xfrm>
            <a:custGeom>
              <a:avLst/>
              <a:gdLst/>
              <a:ahLst/>
              <a:cxnLst/>
              <a:rect r="r" b="b" t="t" l="l"/>
              <a:pathLst>
                <a:path h="1025786" w="1030941">
                  <a:moveTo>
                    <a:pt x="0" y="0"/>
                  </a:moveTo>
                  <a:lnTo>
                    <a:pt x="1030941" y="0"/>
                  </a:lnTo>
                  <a:lnTo>
                    <a:pt x="1030941" y="1025786"/>
                  </a:lnTo>
                  <a:lnTo>
                    <a:pt x="0" y="102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81810" y="5278465"/>
              <a:ext cx="815470" cy="1019337"/>
            </a:xfrm>
            <a:custGeom>
              <a:avLst/>
              <a:gdLst/>
              <a:ahLst/>
              <a:cxnLst/>
              <a:rect r="r" b="b" t="t" l="l"/>
              <a:pathLst>
                <a:path h="1019337" w="815470">
                  <a:moveTo>
                    <a:pt x="0" y="0"/>
                  </a:moveTo>
                  <a:lnTo>
                    <a:pt x="815470" y="0"/>
                  </a:lnTo>
                  <a:lnTo>
                    <a:pt x="815470" y="1019337"/>
                  </a:lnTo>
                  <a:lnTo>
                    <a:pt x="0" y="1019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13444" y="7065738"/>
              <a:ext cx="1009791" cy="863371"/>
            </a:xfrm>
            <a:custGeom>
              <a:avLst/>
              <a:gdLst/>
              <a:ahLst/>
              <a:cxnLst/>
              <a:rect r="r" b="b" t="t" l="l"/>
              <a:pathLst>
                <a:path h="863371" w="1009791">
                  <a:moveTo>
                    <a:pt x="0" y="0"/>
                  </a:moveTo>
                  <a:lnTo>
                    <a:pt x="1009791" y="0"/>
                  </a:lnTo>
                  <a:lnTo>
                    <a:pt x="1009791" y="863371"/>
                  </a:lnTo>
                  <a:lnTo>
                    <a:pt x="0" y="863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50005" y="8872768"/>
              <a:ext cx="1123697" cy="838559"/>
            </a:xfrm>
            <a:custGeom>
              <a:avLst/>
              <a:gdLst/>
              <a:ahLst/>
              <a:cxnLst/>
              <a:rect r="r" b="b" t="t" l="l"/>
              <a:pathLst>
                <a:path h="838559" w="1123697">
                  <a:moveTo>
                    <a:pt x="0" y="0"/>
                  </a:moveTo>
                  <a:lnTo>
                    <a:pt x="1123698" y="0"/>
                  </a:lnTo>
                  <a:lnTo>
                    <a:pt x="1123698" y="838559"/>
                  </a:lnTo>
                  <a:lnTo>
                    <a:pt x="0" y="838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577162" y="145997"/>
              <a:ext cx="5651315" cy="11072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Notificaciones push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Lecturas biométricas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Chat con IA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Exámenes y archivos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Citas médicas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Datos en tiempo real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3827704" y="2991778"/>
            <a:ext cx="3621511" cy="7851514"/>
          </a:xfrm>
          <a:custGeom>
            <a:avLst/>
            <a:gdLst/>
            <a:ahLst/>
            <a:cxnLst/>
            <a:rect r="r" b="b" t="t" l="l"/>
            <a:pathLst>
              <a:path h="7851514" w="3621511">
                <a:moveTo>
                  <a:pt x="0" y="0"/>
                </a:moveTo>
                <a:lnTo>
                  <a:pt x="3621510" y="0"/>
                </a:lnTo>
                <a:lnTo>
                  <a:pt x="3621510" y="7851514"/>
                </a:lnTo>
                <a:lnTo>
                  <a:pt x="0" y="78515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254434" y="1984335"/>
            <a:ext cx="6362380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App Paciente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7226" y="3702473"/>
            <a:ext cx="6028380" cy="730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Gestión de pacientes</a:t>
            </a:r>
          </a:p>
          <a:p>
            <a:pPr algn="l">
              <a:lnSpc>
                <a:spcPts val="3875"/>
              </a:lnSpc>
            </a:pPr>
          </a:p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Alertas en tiempo real</a:t>
            </a:r>
          </a:p>
          <a:p>
            <a:pPr algn="l">
              <a:lnSpc>
                <a:spcPts val="3875"/>
              </a:lnSpc>
            </a:pPr>
          </a:p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Gráficos</a:t>
            </a:r>
          </a:p>
          <a:p>
            <a:pPr algn="l">
              <a:lnSpc>
                <a:spcPts val="3875"/>
              </a:lnSpc>
            </a:pPr>
          </a:p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Mensajes masivos</a:t>
            </a:r>
          </a:p>
          <a:p>
            <a:pPr algn="l">
              <a:lnSpc>
                <a:spcPts val="3875"/>
              </a:lnSpc>
            </a:pPr>
          </a:p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Citas del día</a:t>
            </a:r>
          </a:p>
          <a:p>
            <a:pPr algn="l">
              <a:lnSpc>
                <a:spcPts val="3875"/>
              </a:lnSpc>
            </a:pPr>
          </a:p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Historial clinico</a:t>
            </a:r>
          </a:p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6404357" y="3247024"/>
            <a:ext cx="189857" cy="7451208"/>
            <a:chOff x="0" y="0"/>
            <a:chExt cx="40107" cy="15740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641286" y="2973414"/>
            <a:ext cx="714152" cy="547219"/>
          </a:xfrm>
          <a:custGeom>
            <a:avLst/>
            <a:gdLst/>
            <a:ahLst/>
            <a:cxnLst/>
            <a:rect r="r" b="b" t="t" l="l"/>
            <a:pathLst>
              <a:path h="547219" w="714152">
                <a:moveTo>
                  <a:pt x="0" y="0"/>
                </a:moveTo>
                <a:lnTo>
                  <a:pt x="714152" y="0"/>
                </a:lnTo>
                <a:lnTo>
                  <a:pt x="714152" y="547219"/>
                </a:lnTo>
                <a:lnTo>
                  <a:pt x="0" y="547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11759" y="5404327"/>
            <a:ext cx="773206" cy="769340"/>
          </a:xfrm>
          <a:custGeom>
            <a:avLst/>
            <a:gdLst/>
            <a:ahLst/>
            <a:cxnLst/>
            <a:rect r="r" b="b" t="t" l="l"/>
            <a:pathLst>
              <a:path h="769340" w="773206">
                <a:moveTo>
                  <a:pt x="0" y="0"/>
                </a:moveTo>
                <a:lnTo>
                  <a:pt x="773206" y="0"/>
                </a:lnTo>
                <a:lnTo>
                  <a:pt x="773206" y="769340"/>
                </a:lnTo>
                <a:lnTo>
                  <a:pt x="0" y="76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95606" y="3692948"/>
            <a:ext cx="10265869" cy="6108192"/>
          </a:xfrm>
          <a:custGeom>
            <a:avLst/>
            <a:gdLst/>
            <a:ahLst/>
            <a:cxnLst/>
            <a:rect r="r" b="b" t="t" l="l"/>
            <a:pathLst>
              <a:path h="6108192" w="10265869">
                <a:moveTo>
                  <a:pt x="0" y="0"/>
                </a:moveTo>
                <a:lnTo>
                  <a:pt x="10265869" y="0"/>
                </a:lnTo>
                <a:lnTo>
                  <a:pt x="10265869" y="6108192"/>
                </a:lnTo>
                <a:lnTo>
                  <a:pt x="0" y="6108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047584"/>
            <a:ext cx="8225895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Dash</a:t>
            </a:r>
            <a:r>
              <a:rPr lang="en-US" b="true" sz="5499" strike="noStrike" u="non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board Médico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8750" y="2089547"/>
            <a:ext cx="15430500" cy="8679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912021" y="5644214"/>
            <a:ext cx="2510169" cy="2397211"/>
          </a:xfrm>
          <a:custGeom>
            <a:avLst/>
            <a:gdLst/>
            <a:ahLst/>
            <a:cxnLst/>
            <a:rect r="r" b="b" t="t" l="l"/>
            <a:pathLst>
              <a:path h="2397211" w="2510169">
                <a:moveTo>
                  <a:pt x="0" y="0"/>
                </a:moveTo>
                <a:lnTo>
                  <a:pt x="2510169" y="0"/>
                </a:lnTo>
                <a:lnTo>
                  <a:pt x="2510169" y="2397211"/>
                </a:lnTo>
                <a:lnTo>
                  <a:pt x="0" y="2397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02358" y="2940379"/>
            <a:ext cx="3400013" cy="3325831"/>
          </a:xfrm>
          <a:custGeom>
            <a:avLst/>
            <a:gdLst/>
            <a:ahLst/>
            <a:cxnLst/>
            <a:rect r="r" b="b" t="t" l="l"/>
            <a:pathLst>
              <a:path h="3325831" w="3400013">
                <a:moveTo>
                  <a:pt x="0" y="0"/>
                </a:moveTo>
                <a:lnTo>
                  <a:pt x="3400013" y="0"/>
                </a:lnTo>
                <a:lnTo>
                  <a:pt x="3400013" y="3325831"/>
                </a:lnTo>
                <a:lnTo>
                  <a:pt x="0" y="3325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306974" y="3092967"/>
            <a:ext cx="189857" cy="7451208"/>
            <a:chOff x="0" y="0"/>
            <a:chExt cx="40107" cy="15740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74867" y="6842819"/>
            <a:ext cx="3054995" cy="3725604"/>
          </a:xfrm>
          <a:custGeom>
            <a:avLst/>
            <a:gdLst/>
            <a:ahLst/>
            <a:cxnLst/>
            <a:rect r="r" b="b" t="t" l="l"/>
            <a:pathLst>
              <a:path h="3725604" w="3054995">
                <a:moveTo>
                  <a:pt x="0" y="0"/>
                </a:moveTo>
                <a:lnTo>
                  <a:pt x="3054995" y="0"/>
                </a:lnTo>
                <a:lnTo>
                  <a:pt x="3054995" y="3725604"/>
                </a:lnTo>
                <a:lnTo>
                  <a:pt x="0" y="3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390775"/>
            <a:ext cx="3718064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Backend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771303"/>
            <a:ext cx="7089965" cy="40469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118" indent="-275559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87 endpoints</a:t>
            </a:r>
          </a:p>
          <a:p>
            <a:pPr algn="l">
              <a:lnSpc>
                <a:spcPts val="3573"/>
              </a:lnSpc>
            </a:pPr>
          </a:p>
          <a:p>
            <a:pPr algn="l" marL="551118" indent="-275559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Blueprints por módulo</a:t>
            </a:r>
          </a:p>
          <a:p>
            <a:pPr algn="l">
              <a:lnSpc>
                <a:spcPts val="3573"/>
              </a:lnSpc>
            </a:pPr>
          </a:p>
          <a:p>
            <a:pPr algn="l" marL="551118" indent="-275559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SQLAlchemy ORM</a:t>
            </a:r>
          </a:p>
          <a:p>
            <a:pPr algn="l">
              <a:lnSpc>
                <a:spcPts val="3573"/>
              </a:lnSpc>
            </a:pPr>
          </a:p>
          <a:p>
            <a:pPr algn="l" marL="551118" indent="-275559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Alembic para migraciones</a:t>
            </a:r>
          </a:p>
          <a:p>
            <a:pPr algn="l">
              <a:lnSpc>
                <a:spcPts val="3573"/>
              </a:lnSpc>
            </a:pPr>
          </a:p>
          <a:p>
            <a:pPr algn="l" marL="551118" indent="-275559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Manejo de roles: paciente / médico / admin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21625" y="24224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34246" y="6081106"/>
            <a:ext cx="3312414" cy="4114800"/>
          </a:xfrm>
          <a:custGeom>
            <a:avLst/>
            <a:gdLst/>
            <a:ahLst/>
            <a:cxnLst/>
            <a:rect r="r" b="b" t="t" l="l"/>
            <a:pathLst>
              <a:path h="4114800" w="3312414">
                <a:moveTo>
                  <a:pt x="0" y="0"/>
                </a:moveTo>
                <a:lnTo>
                  <a:pt x="3312414" y="0"/>
                </a:lnTo>
                <a:lnTo>
                  <a:pt x="33124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90775"/>
            <a:ext cx="3718064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Seguridad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8485" y="4072693"/>
            <a:ext cx="5612798" cy="541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</a:t>
            </a: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enticación con JWT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Roles y permisos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Tokens expirables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CORS seguro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Validación estricta de datos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 para comunicación cifrada</a:t>
            </a:r>
          </a:p>
          <a:p>
            <a:pPr algn="l">
              <a:lnSpc>
                <a:spcPts val="3581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7486633" y="2972918"/>
            <a:ext cx="189857" cy="7451208"/>
            <a:chOff x="0" y="0"/>
            <a:chExt cx="40107" cy="15740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4865" y="1597384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6481425" y="4361293"/>
            <a:ext cx="0" cy="58735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426226" y="2773615"/>
            <a:ext cx="5435547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Integrantes del equipo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56563" y="8722052"/>
            <a:ext cx="251102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Matías Rodríguez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98121" y="8722052"/>
            <a:ext cx="251271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Mauricio Guzmán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086732" y="8722052"/>
            <a:ext cx="16168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Rafael Díaz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808199" y="4825497"/>
            <a:ext cx="3207756" cy="3207756"/>
            <a:chOff x="0" y="0"/>
            <a:chExt cx="4277007" cy="427700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277007" cy="427700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51B8">
                      <a:alpha val="100000"/>
                    </a:srgbClr>
                  </a:gs>
                  <a:gs pos="50000">
                    <a:srgbClr val="0151B8">
                      <a:alpha val="24000"/>
                    </a:srgbClr>
                  </a:gs>
                  <a:gs pos="100000">
                    <a:srgbClr val="0151B8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2600" lIns="42600" bIns="42600" rIns="426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64432" y="264432"/>
              <a:ext cx="3748143" cy="374814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62" t="0" r="-162" b="0"/>
                </a:stretch>
              </a:blipFill>
              <a:ln w="12382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7456649" y="4825497"/>
            <a:ext cx="3207756" cy="3207756"/>
            <a:chOff x="0" y="0"/>
            <a:chExt cx="4277007" cy="427700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277007" cy="427700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51B8">
                      <a:alpha val="100000"/>
                    </a:srgbClr>
                  </a:gs>
                  <a:gs pos="50000">
                    <a:srgbClr val="0151B8">
                      <a:alpha val="24000"/>
                    </a:srgbClr>
                  </a:gs>
                  <a:gs pos="100000">
                    <a:srgbClr val="0151B8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2600" lIns="42600" bIns="42600" rIns="426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64432" y="264432"/>
              <a:ext cx="3748143" cy="374814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60" r="0" b="-160"/>
                </a:stretch>
              </a:blipFill>
              <a:ln w="12382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12105099" y="4825497"/>
            <a:ext cx="3207756" cy="3207756"/>
            <a:chOff x="0" y="0"/>
            <a:chExt cx="4277007" cy="427700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277007" cy="427700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51B8">
                      <a:alpha val="100000"/>
                    </a:srgbClr>
                  </a:gs>
                  <a:gs pos="50000">
                    <a:srgbClr val="0151B8">
                      <a:alpha val="24000"/>
                    </a:srgbClr>
                  </a:gs>
                  <a:gs pos="100000">
                    <a:srgbClr val="0151B8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2600" lIns="42600" bIns="42600" rIns="426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64432" y="264432"/>
              <a:ext cx="3748143" cy="3748143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-1800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8528" y="6"/>
                    </a:moveTo>
                    <a:cubicBezTo>
                      <a:pt x="184082" y="-1170"/>
                      <a:pt x="1181" y="179827"/>
                      <a:pt x="6" y="404272"/>
                    </a:cubicBezTo>
                    <a:cubicBezTo>
                      <a:pt x="-1170" y="628718"/>
                      <a:pt x="179827" y="811619"/>
                      <a:pt x="404272" y="812794"/>
                    </a:cubicBezTo>
                    <a:cubicBezTo>
                      <a:pt x="628718" y="813970"/>
                      <a:pt x="811619" y="632973"/>
                      <a:pt x="812794" y="408528"/>
                    </a:cubicBezTo>
                    <a:cubicBezTo>
                      <a:pt x="813970" y="184082"/>
                      <a:pt x="632973" y="1181"/>
                      <a:pt x="408528" y="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904" t="-5735" r="-30" b="-47262"/>
                </a:stretch>
              </a:blipFill>
              <a:ln w="12382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sp>
        <p:nvSpPr>
          <p:cNvPr name="TextBox 28" id="28"/>
          <p:cNvSpPr txBox="true"/>
          <p:nvPr/>
        </p:nvSpPr>
        <p:spPr>
          <a:xfrm rot="0">
            <a:off x="7683656" y="9333937"/>
            <a:ext cx="2941717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Base de datos  / App móvil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41439" y="9333937"/>
            <a:ext cx="2507456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Backend / Arquitectura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175833" y="9333937"/>
            <a:ext cx="2491758" cy="332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Frontend / QA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2818240" y="4154601"/>
            <a:ext cx="1781473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Product Owner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565989" y="4154601"/>
            <a:ext cx="169217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Scrum Master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97807" y="4154601"/>
            <a:ext cx="1880791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b="true" sz="21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Developer team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192655"/>
            <a:ext cx="16047224" cy="1334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Marco legal de derechos de pacientes y protección de datos sensibles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3910" y="3700602"/>
            <a:ext cx="16832580" cy="1340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ey 20.584 (Derechos y deberes del paciente): Regula la ficha clínica, su carácter obligatorio, confidencialidad, acceso del paciente y deber de resguardo por parte del prestador de salud, aplicable también cuando la ficha es electrónica</a:t>
            </a:r>
          </a:p>
        </p:txBody>
      </p:sp>
      <p:grpSp>
        <p:nvGrpSpPr>
          <p:cNvPr name="Group 7" id="7"/>
          <p:cNvGrpSpPr/>
          <p:nvPr/>
        </p:nvGrpSpPr>
        <p:grpSpPr>
          <a:xfrm rot="5400000">
            <a:off x="13133472" y="1220550"/>
            <a:ext cx="189857" cy="7451208"/>
            <a:chOff x="0" y="0"/>
            <a:chExt cx="40107" cy="15740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03910" y="5300189"/>
            <a:ext cx="16680180" cy="87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1"/>
              </a:lnSpc>
              <a:spcBef>
                <a:spcPct val="0"/>
              </a:spcBef>
            </a:pP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Ley 19.628 (Protección de la vida privada): Define los datos de salud como “datos sensibles” y exige cuidados especiales en su tratamiento, como bases legales claras y medidas de seguridad para evitar usos indebidos.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13133472" y="2811681"/>
            <a:ext cx="189857" cy="7451208"/>
            <a:chOff x="0" y="0"/>
            <a:chExt cx="40107" cy="15740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03910" y="6876407"/>
            <a:ext cx="16680180" cy="13256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1"/>
              </a:lnSpc>
              <a:spcBef>
                <a:spcPct val="0"/>
              </a:spcBef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Norma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Técnica 8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0 –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Estánda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 de Inf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rma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ción de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lu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d: Define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marc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regul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ato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rio para la información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salud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 el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njunto míni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datos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 cla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ificacio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blig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ator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ias p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ar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gi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stros elec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ónico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 y e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p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l,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apl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ble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hosp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ita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clí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ni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ca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</a:t>
            </a: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y CESFAM</a:t>
            </a:r>
          </a:p>
        </p:txBody>
      </p:sp>
      <p:grpSp>
        <p:nvGrpSpPr>
          <p:cNvPr name="Group 15" id="15"/>
          <p:cNvGrpSpPr/>
          <p:nvPr/>
        </p:nvGrpSpPr>
        <p:grpSpPr>
          <a:xfrm rot="5400000">
            <a:off x="13133472" y="4312531"/>
            <a:ext cx="189857" cy="7451208"/>
            <a:chOff x="0" y="0"/>
            <a:chExt cx="40107" cy="15740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803910" y="8805954"/>
            <a:ext cx="16680180" cy="877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81"/>
              </a:lnSpc>
              <a:spcBef>
                <a:spcPct val="0"/>
              </a:spcBef>
            </a:pPr>
            <a:r>
              <a:rPr lang="en-US" sz="2558" strike="noStrike" u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Reglamento de Fichas Clínicas (Decreto 41): Detalla la estructura, contenido mínimo, conservación y custodia de la ficha clínica, independiente del soporte; tu sistema debe facilitar que el CESFAM cumpla con esto.</a:t>
            </a:r>
          </a:p>
        </p:txBody>
      </p:sp>
      <p:grpSp>
        <p:nvGrpSpPr>
          <p:cNvPr name="Group 19" id="19"/>
          <p:cNvGrpSpPr/>
          <p:nvPr/>
        </p:nvGrpSpPr>
        <p:grpSpPr>
          <a:xfrm rot="5400000">
            <a:off x="13133472" y="6358067"/>
            <a:ext cx="189857" cy="7451208"/>
            <a:chOff x="0" y="0"/>
            <a:chExt cx="40107" cy="15740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49072" y="3092967"/>
            <a:ext cx="189857" cy="7451208"/>
            <a:chOff x="0" y="0"/>
            <a:chExt cx="40107" cy="1574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489057" y="23145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55038" y="6419200"/>
            <a:ext cx="4716103" cy="4114800"/>
          </a:xfrm>
          <a:custGeom>
            <a:avLst/>
            <a:gdLst/>
            <a:ahLst/>
            <a:cxnLst/>
            <a:rect r="r" b="b" t="t" l="l"/>
            <a:pathLst>
              <a:path h="4114800" w="4716103">
                <a:moveTo>
                  <a:pt x="0" y="0"/>
                </a:moveTo>
                <a:lnTo>
                  <a:pt x="4716104" y="0"/>
                </a:lnTo>
                <a:lnTo>
                  <a:pt x="4716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390775"/>
            <a:ext cx="5088594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Base de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150272"/>
            <a:ext cx="7855741" cy="5866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Postgr</a:t>
            </a: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eSQL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42 tablas (usuarios, pacientes, médicos,</a:t>
            </a:r>
          </a:p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      historiales clinicos, citas y monitoreo biometrico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Relación 1:N para historiales, citas, archivos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Índices compuestos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Constraints y cascadas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Auditoría con logs</a:t>
            </a:r>
          </a:p>
          <a:p>
            <a:pPr algn="l">
              <a:lnSpc>
                <a:spcPts val="3581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34685" y="3082792"/>
            <a:ext cx="189857" cy="7451208"/>
            <a:chOff x="0" y="0"/>
            <a:chExt cx="40107" cy="1574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459504" y="1285875"/>
            <a:ext cx="3368992" cy="10287000"/>
          </a:xfrm>
          <a:custGeom>
            <a:avLst/>
            <a:gdLst/>
            <a:ahLst/>
            <a:cxnLst/>
            <a:rect r="r" b="b" t="t" l="l"/>
            <a:pathLst>
              <a:path h="10287000" w="3368992">
                <a:moveTo>
                  <a:pt x="0" y="0"/>
                </a:moveTo>
                <a:lnTo>
                  <a:pt x="3368992" y="0"/>
                </a:lnTo>
                <a:lnTo>
                  <a:pt x="33689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390775"/>
            <a:ext cx="5088594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Diagrama EDR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38102" y="3018302"/>
            <a:ext cx="189857" cy="7451208"/>
            <a:chOff x="0" y="0"/>
            <a:chExt cx="40107" cy="1574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7189450"/>
            <a:ext cx="3517405" cy="3354725"/>
          </a:xfrm>
          <a:custGeom>
            <a:avLst/>
            <a:gdLst/>
            <a:ahLst/>
            <a:cxnLst/>
            <a:rect r="r" b="b" t="t" l="l"/>
            <a:pathLst>
              <a:path h="3354725" w="3517405">
                <a:moveTo>
                  <a:pt x="0" y="0"/>
                </a:moveTo>
                <a:lnTo>
                  <a:pt x="3517405" y="0"/>
                </a:lnTo>
                <a:lnTo>
                  <a:pt x="3517405" y="3354725"/>
                </a:lnTo>
                <a:lnTo>
                  <a:pt x="0" y="335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80580" y="5585233"/>
            <a:ext cx="2561281" cy="2575329"/>
          </a:xfrm>
          <a:custGeom>
            <a:avLst/>
            <a:gdLst/>
            <a:ahLst/>
            <a:cxnLst/>
            <a:rect r="r" b="b" t="t" l="l"/>
            <a:pathLst>
              <a:path h="2575329" w="2561281">
                <a:moveTo>
                  <a:pt x="0" y="0"/>
                </a:moveTo>
                <a:lnTo>
                  <a:pt x="2561281" y="0"/>
                </a:lnTo>
                <a:lnTo>
                  <a:pt x="2561281" y="2575329"/>
                </a:lnTo>
                <a:lnTo>
                  <a:pt x="0" y="2575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49068" y="3082792"/>
            <a:ext cx="3336192" cy="3136020"/>
          </a:xfrm>
          <a:custGeom>
            <a:avLst/>
            <a:gdLst/>
            <a:ahLst/>
            <a:cxnLst/>
            <a:rect r="r" b="b" t="t" l="l"/>
            <a:pathLst>
              <a:path h="3136020" w="3336192">
                <a:moveTo>
                  <a:pt x="0" y="0"/>
                </a:moveTo>
                <a:lnTo>
                  <a:pt x="3336191" y="0"/>
                </a:lnTo>
                <a:lnTo>
                  <a:pt x="3336191" y="3136020"/>
                </a:lnTo>
                <a:lnTo>
                  <a:pt x="0" y="3136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390775"/>
            <a:ext cx="6491371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Servicios Externos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134756"/>
            <a:ext cx="5269801" cy="7224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</a:t>
            </a: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ebase FCM:</a:t>
            </a:r>
          </a:p>
          <a:p>
            <a:pPr algn="l">
              <a:lnSpc>
                <a:spcPts val="3581"/>
              </a:lnSpc>
            </a:pPr>
          </a:p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Notificaciones push instantáneas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Twilio WhatsApp:</a:t>
            </a:r>
          </a:p>
          <a:p>
            <a:pPr algn="l">
              <a:lnSpc>
                <a:spcPts val="3581"/>
              </a:lnSpc>
            </a:pPr>
          </a:p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Alertas críticas por WhatsApp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Gemini IA:</a:t>
            </a:r>
          </a:p>
          <a:p>
            <a:pPr algn="l">
              <a:lnSpc>
                <a:spcPts val="3581"/>
              </a:lnSpc>
            </a:pPr>
          </a:p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Chat clínico con respuestas</a:t>
            </a:r>
          </a:p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médicas contextualizadas</a:t>
            </a:r>
          </a:p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Planes alimenticios personalizados</a:t>
            </a:r>
          </a:p>
          <a:p>
            <a:pPr algn="l">
              <a:lnSpc>
                <a:spcPts val="3581"/>
              </a:lnSpc>
            </a:pPr>
          </a:p>
          <a:p>
            <a:pPr algn="l">
              <a:lnSpc>
                <a:spcPts val="3581"/>
              </a:lnSpc>
            </a:pPr>
          </a:p>
          <a:p>
            <a:pPr algn="l">
              <a:lnSpc>
                <a:spcPts val="3581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90624" y="5394877"/>
            <a:ext cx="4104513" cy="4114800"/>
          </a:xfrm>
          <a:custGeom>
            <a:avLst/>
            <a:gdLst/>
            <a:ahLst/>
            <a:cxnLst/>
            <a:rect r="r" b="b" t="t" l="l"/>
            <a:pathLst>
              <a:path h="4114800" w="4104513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82415" y="6429375"/>
            <a:ext cx="5899355" cy="4114800"/>
          </a:xfrm>
          <a:custGeom>
            <a:avLst/>
            <a:gdLst/>
            <a:ahLst/>
            <a:cxnLst/>
            <a:rect r="r" b="b" t="t" l="l"/>
            <a:pathLst>
              <a:path h="4114800" w="5899355">
                <a:moveTo>
                  <a:pt x="0" y="0"/>
                </a:moveTo>
                <a:lnTo>
                  <a:pt x="5899355" y="0"/>
                </a:lnTo>
                <a:lnTo>
                  <a:pt x="5899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90775"/>
            <a:ext cx="6491371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Conclusión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9461" y="3666556"/>
            <a:ext cx="16809078" cy="17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4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MedInfo es un sistema clínico moderno, seguro y altamente escalable, preparado para pilotaje inmediato en un CESFAM.</a:t>
            </a:r>
          </a:p>
          <a:p>
            <a:pPr algn="ctr">
              <a:lnSpc>
                <a:spcPts val="3488"/>
              </a:lnSpc>
            </a:pPr>
            <a:r>
              <a:rPr lang="en-US" sz="24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Integra IA, monitoreo, mensajería, dashboard médico y una arquitectura profesional de nivel empresarial.</a:t>
            </a:r>
          </a:p>
          <a:p>
            <a:pPr algn="ctr">
              <a:lnSpc>
                <a:spcPts val="3488"/>
              </a:lnSpc>
            </a:pP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6481425" y="4361293"/>
            <a:ext cx="0" cy="58735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12036" y="3706812"/>
            <a:ext cx="10472652" cy="205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2"/>
              </a:lnSpc>
            </a:pPr>
            <a:r>
              <a:rPr lang="en-US" sz="12015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Gracias por su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2036" y="5054116"/>
            <a:ext cx="10472652" cy="205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2"/>
              </a:lnSpc>
            </a:pPr>
            <a:r>
              <a:rPr lang="en-US" sz="12015" b="true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atención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350" y="1787197"/>
            <a:ext cx="6348228" cy="9271328"/>
            <a:chOff x="0" y="0"/>
            <a:chExt cx="983507" cy="14363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3507" cy="1436371"/>
            </a:xfrm>
            <a:custGeom>
              <a:avLst/>
              <a:gdLst/>
              <a:ahLst/>
              <a:cxnLst/>
              <a:rect r="r" b="b" t="t" l="l"/>
              <a:pathLst>
                <a:path h="1436371" w="983507">
                  <a:moveTo>
                    <a:pt x="0" y="0"/>
                  </a:moveTo>
                  <a:lnTo>
                    <a:pt x="983507" y="0"/>
                  </a:lnTo>
                  <a:lnTo>
                    <a:pt x="983507" y="1436371"/>
                  </a:lnTo>
                  <a:lnTo>
                    <a:pt x="0" y="1436371"/>
                  </a:lnTo>
                  <a:close/>
                </a:path>
              </a:pathLst>
            </a:custGeom>
            <a:blipFill>
              <a:blip r:embed="rId2"/>
              <a:stretch>
                <a:fillRect l="-59602" t="0" r="-5960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14350" y="1800225"/>
            <a:ext cx="6348228" cy="9258300"/>
            <a:chOff x="0" y="0"/>
            <a:chExt cx="1671961" cy="243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1961" cy="2438400"/>
            </a:xfrm>
            <a:custGeom>
              <a:avLst/>
              <a:gdLst/>
              <a:ahLst/>
              <a:cxnLst/>
              <a:rect r="r" b="b" t="t" l="l"/>
              <a:pathLst>
                <a:path h="2438400" w="1671961">
                  <a:moveTo>
                    <a:pt x="0" y="0"/>
                  </a:moveTo>
                  <a:lnTo>
                    <a:pt x="1671961" y="0"/>
                  </a:lnTo>
                  <a:lnTo>
                    <a:pt x="167196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5271FF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71961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059576" y="4534207"/>
            <a:ext cx="7593299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650"/>
              </a:lnSpc>
              <a:spcBef>
                <a:spcPct val="0"/>
              </a:spcBef>
            </a:pPr>
            <a:r>
              <a:rPr lang="en-US" b="true" sz="7500" strike="noStrike" u="non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59576" y="5968692"/>
            <a:ext cx="7593299" cy="212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25"/>
              </a:lnSpc>
            </a:pPr>
            <a:r>
              <a:rPr lang="en-U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MedInf</a:t>
            </a:r>
            <a:r>
              <a:rPr lang="en-U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es una plataforma digital que integra una app móvil para pacientes, un dashboard profesional para médicos y un backend seguro. Su objetivo es mejorar la comunicación, la gestión clínica y la prevención de riesgos en salud.</a:t>
            </a:r>
          </a:p>
          <a:p>
            <a:pPr algn="r">
              <a:lnSpc>
                <a:spcPts val="282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977588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05434" y="2409825"/>
            <a:ext cx="17282566" cy="79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85"/>
              </a:lnSpc>
              <a:spcBef>
                <a:spcPct val="0"/>
              </a:spcBef>
            </a:pPr>
            <a:r>
              <a:rPr lang="en-US" b="true" sz="586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¿Qué pr</a:t>
            </a:r>
            <a:r>
              <a:rPr lang="en-US" b="true" sz="5868" strike="noStrike" u="non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oblema estamos resolviendo?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63976" y="4824289"/>
            <a:ext cx="7895324" cy="4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770" indent="-254385" lvl="1">
              <a:lnSpc>
                <a:spcPts val="3299"/>
              </a:lnSpc>
              <a:buFont typeface="Arial"/>
              <a:buChar char="•"/>
            </a:pPr>
            <a:r>
              <a:rPr lang="en-US" b="true" sz="235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Sistemas médicos fragmentados y obsoletos.</a:t>
            </a:r>
          </a:p>
          <a:p>
            <a:pPr algn="l">
              <a:lnSpc>
                <a:spcPts val="3299"/>
              </a:lnSpc>
            </a:pPr>
          </a:p>
          <a:p>
            <a:pPr algn="l" marL="508770" indent="-254385" lvl="1">
              <a:lnSpc>
                <a:spcPts val="3299"/>
              </a:lnSpc>
              <a:buFont typeface="Arial"/>
              <a:buChar char="•"/>
            </a:pPr>
            <a:r>
              <a:rPr lang="en-US" b="true" sz="235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Comunicación débil entre médico y paciente.</a:t>
            </a:r>
          </a:p>
          <a:p>
            <a:pPr algn="l">
              <a:lnSpc>
                <a:spcPts val="3299"/>
              </a:lnSpc>
            </a:pPr>
          </a:p>
          <a:p>
            <a:pPr algn="l" marL="508770" indent="-254385" lvl="1">
              <a:lnSpc>
                <a:spcPts val="3299"/>
              </a:lnSpc>
              <a:buFont typeface="Arial"/>
              <a:buChar char="•"/>
            </a:pPr>
            <a:r>
              <a:rPr lang="en-US" b="true" sz="235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Pérdida de información clínica.</a:t>
            </a:r>
          </a:p>
          <a:p>
            <a:pPr algn="l">
              <a:lnSpc>
                <a:spcPts val="3299"/>
              </a:lnSpc>
            </a:pPr>
          </a:p>
          <a:p>
            <a:pPr algn="l" marL="508770" indent="-254385" lvl="1">
              <a:lnSpc>
                <a:spcPts val="3299"/>
              </a:lnSpc>
              <a:buFont typeface="Arial"/>
              <a:buChar char="•"/>
            </a:pPr>
            <a:r>
              <a:rPr lang="en-US" b="true" sz="235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Agendas saturadas por falta de seguimiento digital.</a:t>
            </a:r>
          </a:p>
          <a:p>
            <a:pPr algn="l">
              <a:lnSpc>
                <a:spcPts val="3299"/>
              </a:lnSpc>
            </a:pPr>
          </a:p>
          <a:p>
            <a:pPr algn="l" marL="508770" indent="-254385" lvl="1">
              <a:lnSpc>
                <a:spcPts val="3299"/>
              </a:lnSpc>
              <a:buFont typeface="Arial"/>
              <a:buChar char="•"/>
            </a:pPr>
            <a:r>
              <a:rPr lang="en-US" b="true" sz="235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Brechas de seguridad en datos sensibles.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3161" y="4411428"/>
            <a:ext cx="6969854" cy="4975918"/>
          </a:xfrm>
          <a:custGeom>
            <a:avLst/>
            <a:gdLst/>
            <a:ahLst/>
            <a:cxnLst/>
            <a:rect r="r" b="b" t="t" l="l"/>
            <a:pathLst>
              <a:path h="4975918" w="6969854">
                <a:moveTo>
                  <a:pt x="0" y="0"/>
                </a:moveTo>
                <a:lnTo>
                  <a:pt x="6969854" y="0"/>
                </a:lnTo>
                <a:lnTo>
                  <a:pt x="6969854" y="4975918"/>
                </a:lnTo>
                <a:lnTo>
                  <a:pt x="0" y="4975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631" r="0" b="-10439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8" id="8"/>
          <p:cNvGrpSpPr/>
          <p:nvPr/>
        </p:nvGrpSpPr>
        <p:grpSpPr>
          <a:xfrm rot="0">
            <a:off x="8954143" y="3350949"/>
            <a:ext cx="189857" cy="7451208"/>
            <a:chOff x="0" y="0"/>
            <a:chExt cx="40107" cy="15740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48071" y="9572070"/>
            <a:ext cx="5100034" cy="123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6"/>
              </a:lnSpc>
            </a:pPr>
            <a:r>
              <a:rPr lang="en-US" sz="1412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Datos aproximados</a:t>
            </a:r>
          </a:p>
          <a:p>
            <a:pPr algn="ctr">
              <a:lnSpc>
                <a:spcPts val="1976"/>
              </a:lnSpc>
            </a:pPr>
          </a:p>
          <a:p>
            <a:pPr algn="ctr">
              <a:lnSpc>
                <a:spcPts val="1976"/>
              </a:lnSpc>
            </a:pPr>
            <a:r>
              <a:rPr lang="en-US" sz="1412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Fueron calculados en base a tiempos que nos indicaron en CESFAM</a:t>
            </a:r>
          </a:p>
          <a:p>
            <a:pPr algn="ctr">
              <a:lnSpc>
                <a:spcPts val="1976"/>
              </a:lnSpc>
              <a:spcBef>
                <a:spcPct val="0"/>
              </a:spcBef>
            </a:pPr>
            <a:r>
              <a:rPr lang="en-US" b="true" sz="1412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 76%: Encuesta Global de Acceso a Salud Accenture (2021)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004283" y="3449307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0030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Nuestra solución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34550" y="3947619"/>
            <a:ext cx="8039100" cy="5750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Centralización de datos clínicos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Comunicación directa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Alertas y monitoreo en tiempo real con machine learning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Recomendaciones con IA (Gemini)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Notificac</a:t>
            </a: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iones push y WhatsApp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Información ordenada y accesible</a:t>
            </a:r>
          </a:p>
          <a:p>
            <a:pPr algn="l">
              <a:lnSpc>
                <a:spcPts val="4097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954143" y="3092967"/>
            <a:ext cx="189857" cy="7451208"/>
            <a:chOff x="0" y="0"/>
            <a:chExt cx="40107" cy="15740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248577" y="6780200"/>
            <a:ext cx="12899034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Dashboard profesional (médicos)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App móvil (pacientes)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Monitoreo biométrico en tiempo real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Gestión documental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Comunicación instantánea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 criterios de seguridad ISO 27001, escalabilidad y experiencia de usuario por roles.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74115" y="3419378"/>
            <a:ext cx="124484" cy="4934360"/>
            <a:chOff x="0" y="0"/>
            <a:chExt cx="26297" cy="10423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297" cy="1042389"/>
            </a:xfrm>
            <a:custGeom>
              <a:avLst/>
              <a:gdLst/>
              <a:ahLst/>
              <a:cxnLst/>
              <a:rect r="r" b="b" t="t" l="l"/>
              <a:pathLst>
                <a:path h="1042389" w="26297">
                  <a:moveTo>
                    <a:pt x="0" y="0"/>
                  </a:moveTo>
                  <a:lnTo>
                    <a:pt x="26297" y="0"/>
                  </a:lnTo>
                  <a:lnTo>
                    <a:pt x="26297" y="1042389"/>
                  </a:lnTo>
                  <a:lnTo>
                    <a:pt x="0" y="104238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6297" cy="1070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131999" y="3858908"/>
            <a:ext cx="6424238" cy="4055300"/>
          </a:xfrm>
          <a:custGeom>
            <a:avLst/>
            <a:gdLst/>
            <a:ahLst/>
            <a:cxnLst/>
            <a:rect r="r" b="b" t="t" l="l"/>
            <a:pathLst>
              <a:path h="4055300" w="6424238">
                <a:moveTo>
                  <a:pt x="0" y="0"/>
                </a:moveTo>
                <a:lnTo>
                  <a:pt x="6424238" y="0"/>
                </a:lnTo>
                <a:lnTo>
                  <a:pt x="6424238" y="4055300"/>
                </a:lnTo>
                <a:lnTo>
                  <a:pt x="0" y="405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400300"/>
            <a:ext cx="10926381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Objetivos generales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348150"/>
            <a:ext cx="890794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Desarrollar e implementar un sistema integral de gestión médica que mejore la comunicación médico–paciente y la administración de información clínica mediante: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3515891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188834" y="4694667"/>
            <a:ext cx="916721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Optimización de tiempos utilizados en gestiones manuales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99011" y="9045939"/>
            <a:ext cx="916721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Comodidad y fácilidad para el gestor de caso al obtener datos médicos de pacientes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3922" y="6111183"/>
            <a:ext cx="916721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Monitorización y seguimiento de pacientes en tiempo real y próximo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9011" y="7808007"/>
            <a:ext cx="916721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Personalización para la atención al paciente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88834" y="3795857"/>
            <a:ext cx="110178" cy="5557752"/>
            <a:chOff x="0" y="0"/>
            <a:chExt cx="23275" cy="11740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75" cy="1174081"/>
            </a:xfrm>
            <a:custGeom>
              <a:avLst/>
              <a:gdLst/>
              <a:ahLst/>
              <a:cxnLst/>
              <a:rect r="r" b="b" t="t" l="l"/>
              <a:pathLst>
                <a:path h="1174081" w="23275">
                  <a:moveTo>
                    <a:pt x="0" y="0"/>
                  </a:moveTo>
                  <a:lnTo>
                    <a:pt x="23275" y="0"/>
                  </a:lnTo>
                  <a:lnTo>
                    <a:pt x="23275" y="1174081"/>
                  </a:lnTo>
                  <a:lnTo>
                    <a:pt x="0" y="1174081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3275" cy="120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959544" y="3954041"/>
            <a:ext cx="1907641" cy="1693031"/>
          </a:xfrm>
          <a:custGeom>
            <a:avLst/>
            <a:gdLst/>
            <a:ahLst/>
            <a:cxnLst/>
            <a:rect r="r" b="b" t="t" l="l"/>
            <a:pathLst>
              <a:path h="1693031" w="1907641">
                <a:moveTo>
                  <a:pt x="0" y="0"/>
                </a:moveTo>
                <a:lnTo>
                  <a:pt x="1907641" y="0"/>
                </a:lnTo>
                <a:lnTo>
                  <a:pt x="1907641" y="1693031"/>
                </a:lnTo>
                <a:lnTo>
                  <a:pt x="0" y="1693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7299" y="5283889"/>
            <a:ext cx="2124212" cy="1768889"/>
          </a:xfrm>
          <a:custGeom>
            <a:avLst/>
            <a:gdLst/>
            <a:ahLst/>
            <a:cxnLst/>
            <a:rect r="r" b="b" t="t" l="l"/>
            <a:pathLst>
              <a:path h="1768889" w="2124212">
                <a:moveTo>
                  <a:pt x="0" y="0"/>
                </a:moveTo>
                <a:lnTo>
                  <a:pt x="2124212" y="0"/>
                </a:lnTo>
                <a:lnTo>
                  <a:pt x="2124212" y="1768889"/>
                </a:lnTo>
                <a:lnTo>
                  <a:pt x="0" y="176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04588" y="7165179"/>
            <a:ext cx="1774606" cy="1774606"/>
          </a:xfrm>
          <a:custGeom>
            <a:avLst/>
            <a:gdLst/>
            <a:ahLst/>
            <a:cxnLst/>
            <a:rect r="r" b="b" t="t" l="l"/>
            <a:pathLst>
              <a:path h="1774606" w="1774606">
                <a:moveTo>
                  <a:pt x="0" y="0"/>
                </a:moveTo>
                <a:lnTo>
                  <a:pt x="1774606" y="0"/>
                </a:lnTo>
                <a:lnTo>
                  <a:pt x="1774606" y="1774606"/>
                </a:lnTo>
                <a:lnTo>
                  <a:pt x="0" y="1774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1357" y="7865157"/>
            <a:ext cx="2536096" cy="2475864"/>
          </a:xfrm>
          <a:custGeom>
            <a:avLst/>
            <a:gdLst/>
            <a:ahLst/>
            <a:cxnLst/>
            <a:rect r="r" b="b" t="t" l="l"/>
            <a:pathLst>
              <a:path h="2475864" w="2536096">
                <a:moveTo>
                  <a:pt x="0" y="0"/>
                </a:moveTo>
                <a:lnTo>
                  <a:pt x="2536096" y="0"/>
                </a:lnTo>
                <a:lnTo>
                  <a:pt x="2536096" y="2475863"/>
                </a:lnTo>
                <a:lnTo>
                  <a:pt x="0" y="2475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2254474"/>
            <a:ext cx="10926381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Objetivos especificos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72515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646719" y="3092967"/>
            <a:ext cx="189857" cy="7451208"/>
            <a:chOff x="0" y="0"/>
            <a:chExt cx="40107" cy="15740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58826" y="3463688"/>
            <a:ext cx="3562386" cy="2965687"/>
          </a:xfrm>
          <a:custGeom>
            <a:avLst/>
            <a:gdLst/>
            <a:ahLst/>
            <a:cxnLst/>
            <a:rect r="r" b="b" t="t" l="l"/>
            <a:pathLst>
              <a:path h="2965687" w="3562386">
                <a:moveTo>
                  <a:pt x="0" y="0"/>
                </a:moveTo>
                <a:lnTo>
                  <a:pt x="3562387" y="0"/>
                </a:lnTo>
                <a:lnTo>
                  <a:pt x="3562387" y="2965687"/>
                </a:lnTo>
                <a:lnTo>
                  <a:pt x="0" y="29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44777" y="5287257"/>
            <a:ext cx="2978067" cy="2978067"/>
          </a:xfrm>
          <a:custGeom>
            <a:avLst/>
            <a:gdLst/>
            <a:ahLst/>
            <a:cxnLst/>
            <a:rect r="r" b="b" t="t" l="l"/>
            <a:pathLst>
              <a:path h="2978067" w="2978067">
                <a:moveTo>
                  <a:pt x="0" y="0"/>
                </a:moveTo>
                <a:lnTo>
                  <a:pt x="2978067" y="0"/>
                </a:lnTo>
                <a:lnTo>
                  <a:pt x="2978067" y="2978066"/>
                </a:lnTo>
                <a:lnTo>
                  <a:pt x="0" y="297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49510" y="7368172"/>
            <a:ext cx="2712023" cy="2712023"/>
          </a:xfrm>
          <a:custGeom>
            <a:avLst/>
            <a:gdLst/>
            <a:ahLst/>
            <a:cxnLst/>
            <a:rect r="r" b="b" t="t" l="l"/>
            <a:pathLst>
              <a:path h="2712023" w="2712023">
                <a:moveTo>
                  <a:pt x="0" y="0"/>
                </a:moveTo>
                <a:lnTo>
                  <a:pt x="2712023" y="0"/>
                </a:lnTo>
                <a:lnTo>
                  <a:pt x="2712023" y="2712023"/>
                </a:lnTo>
                <a:lnTo>
                  <a:pt x="0" y="27120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57071" y="211007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 implementada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4940" y="3130120"/>
            <a:ext cx="7894360" cy="723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Scrum </a:t>
            </a:r>
            <a:r>
              <a:rPr lang="en-U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como metodología principal: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Elegida por su adaptabilidad y control en proyectos de alta complejidad técnica y requisitos de seguridad (ISO 27001).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Por qué </a:t>
            </a:r>
            <a:r>
              <a:rPr lang="en-US" b="true" sz="2300" u="sng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NO</a:t>
            </a: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usamos Cascada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 rígido y lineal.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Requiere requisitos totalmente definidos desde el inicio.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 error temprano afecta todo el proyecto.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sirve para proyectos con APIs externas y elementos cambiantes como MedInfo.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Por qué </a:t>
            </a:r>
            <a:r>
              <a:rPr lang="en-US" b="true" sz="2300" u="sng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NO </a:t>
            </a: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usamos Kanban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tiene ciclos de tiempo fijo.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Bueno para mantenimiento, no para desarrollo con plazos académicos.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Scrum permite entregas parciales cada 2 semanas, asegurando avance constante.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786927">
            <a:off x="8536989" y="4183927"/>
            <a:ext cx="2308926" cy="2308926"/>
          </a:xfrm>
          <a:custGeom>
            <a:avLst/>
            <a:gdLst/>
            <a:ahLst/>
            <a:cxnLst/>
            <a:rect r="r" b="b" t="t" l="l"/>
            <a:pathLst>
              <a:path h="2308926" w="2308926">
                <a:moveTo>
                  <a:pt x="0" y="0"/>
                </a:moveTo>
                <a:lnTo>
                  <a:pt x="2308926" y="0"/>
                </a:lnTo>
                <a:lnTo>
                  <a:pt x="2308926" y="2308927"/>
                </a:lnTo>
                <a:lnTo>
                  <a:pt x="0" y="2308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1165" y="1601814"/>
            <a:ext cx="3562386" cy="2965687"/>
          </a:xfrm>
          <a:custGeom>
            <a:avLst/>
            <a:gdLst/>
            <a:ahLst/>
            <a:cxnLst/>
            <a:rect r="r" b="b" t="t" l="l"/>
            <a:pathLst>
              <a:path h="2965687" w="3562386">
                <a:moveTo>
                  <a:pt x="0" y="0"/>
                </a:moveTo>
                <a:lnTo>
                  <a:pt x="3562386" y="0"/>
                </a:lnTo>
                <a:lnTo>
                  <a:pt x="3562386" y="2965687"/>
                </a:lnTo>
                <a:lnTo>
                  <a:pt x="0" y="296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148485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 implementada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25383" y="4906819"/>
            <a:ext cx="5344849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Sprint 2 – Integraciones y Modelado: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Modelos E–R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Integración Angular ↔ Flask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Corrección de CORS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Pruebas iniciales de login/registro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49374" y="7984152"/>
            <a:ext cx="4696867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Beneficios obtenidos: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Adaptación rápida ante cambios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Menor riesgo técnico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Entregables constantes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Control de calidad continuo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9158" y="3739461"/>
            <a:ext cx="6470600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u="sng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</a:t>
            </a: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 1 – Infraestructura Base: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Azure Database for PostgreSQL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 Flask configurado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Middleware de seguridad y autenticación JWT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9158" y="6413162"/>
            <a:ext cx="8800060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iclo Scrum aplicado: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Sprint Planning: Selección y estimación del backlog.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Daily Scrum: Reunión de 15 min para sincronizar y resolver bloqueos.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Sprint Review: Validación del incremento funcional (ej: Auth JWT).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Retrospectiva: Mejoras técnicas para el siguiente Sprint.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DAG4-HYOm3Y</dc:identifier>
  <dcterms:modified xsi:type="dcterms:W3CDTF">2011-08-01T06:04:30Z</dcterms:modified>
  <cp:revision>1</cp:revision>
  <dc:title>Presentación Propuesta de proyecto Minimalista Azul</dc:title>
</cp:coreProperties>
</file>